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1" r:id="rId2"/>
    <p:sldId id="256" r:id="rId3"/>
    <p:sldId id="277" r:id="rId4"/>
    <p:sldId id="264" r:id="rId5"/>
    <p:sldId id="265" r:id="rId6"/>
    <p:sldId id="278" r:id="rId7"/>
    <p:sldId id="266" r:id="rId8"/>
    <p:sldId id="269" r:id="rId9"/>
    <p:sldId id="274" r:id="rId10"/>
    <p:sldId id="279" r:id="rId11"/>
    <p:sldId id="280" r:id="rId12"/>
    <p:sldId id="260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3884">
          <p15:clr>
            <a:srgbClr val="A4A3A4"/>
          </p15:clr>
        </p15:guide>
        <p15:guide id="4" orient="horz" pos="2341">
          <p15:clr>
            <a:srgbClr val="A4A3A4"/>
          </p15:clr>
        </p15:guide>
        <p15:guide id="5" pos="2880">
          <p15:clr>
            <a:srgbClr val="A4A3A4"/>
          </p15:clr>
        </p15:guide>
        <p15:guide id="6" pos="3243">
          <p15:clr>
            <a:srgbClr val="A4A3A4"/>
          </p15:clr>
        </p15:guide>
        <p15:guide id="7" pos="431">
          <p15:clr>
            <a:srgbClr val="A4A3A4"/>
          </p15:clr>
        </p15:guide>
        <p15:guide id="8" pos="3379">
          <p15:clr>
            <a:srgbClr val="A4A3A4"/>
          </p15:clr>
        </p15:guide>
        <p15:guide id="9" pos="36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7068"/>
    <a:srgbClr val="4FA397"/>
    <a:srgbClr val="7DC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51" autoAdjust="0"/>
  </p:normalViewPr>
  <p:slideViewPr>
    <p:cSldViewPr>
      <p:cViewPr varScale="1">
        <p:scale>
          <a:sx n="160" d="100"/>
          <a:sy n="160" d="100"/>
        </p:scale>
        <p:origin x="1824" y="120"/>
      </p:cViewPr>
      <p:guideLst>
        <p:guide orient="horz" pos="2160"/>
        <p:guide orient="horz" pos="1117"/>
        <p:guide orient="horz" pos="3884"/>
        <p:guide orient="horz" pos="2341"/>
        <p:guide pos="2880"/>
        <p:guide pos="3243"/>
        <p:guide pos="431"/>
        <p:guide pos="3379"/>
        <p:guide pos="36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A282D-D088-4F3F-9B8E-73E10C7F4201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43529-F059-47E2-B433-6641525439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663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43529-F059-47E2-B433-66415254393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2048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43529-F059-47E2-B433-664152543937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1917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43529-F059-47E2-B433-664152543937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194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43529-F059-47E2-B433-66415254393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5240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UMS og Office365 forklares</a:t>
            </a:r>
            <a:r>
              <a:rPr lang="da-DK" baseline="0" dirty="0" smtClean="0"/>
              <a:t> på senere slides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43529-F059-47E2-B433-664152543937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7246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Hvad får nye studerende udleveret når de starter?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43529-F059-47E2-B433-66415254393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4132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UMS og Office365 forklares</a:t>
            </a:r>
            <a:r>
              <a:rPr lang="da-DK" baseline="0" dirty="0" smtClean="0"/>
              <a:t> på senere slides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43529-F059-47E2-B433-664152543937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1473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Studerende kan nulstille for deres egen bruger, undervisere for egen bruger og studerende. IT kan nulstille for alle.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43529-F059-47E2-B433-664152543937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220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Studerende kan nulstille for deres egen bruger, undervisere for egen bruger og studerende. IT kan nulstille for alle.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43529-F059-47E2-B433-664152543937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6915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43529-F059-47E2-B433-664152543937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4560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43529-F059-47E2-B433-664152543937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5564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4012-D02C-4659-93AE-B93F4978E828}" type="datetimeFigureOut">
              <a:rPr lang="da-DK" smtClean="0"/>
              <a:pPr/>
              <a:t>31-08-2017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D53E-5E3B-4A6F-ADDC-BEB2B93121B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236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4012-D02C-4659-93AE-B93F4978E828}" type="datetimeFigureOut">
              <a:rPr lang="da-DK" smtClean="0"/>
              <a:pPr/>
              <a:t>31-08-2017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D53E-5E3B-4A6F-ADDC-BEB2B93121B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352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4012-D02C-4659-93AE-B93F4978E828}" type="datetimeFigureOut">
              <a:rPr lang="da-DK" smtClean="0"/>
              <a:pPr/>
              <a:t>31-08-2017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D53E-5E3B-4A6F-ADDC-BEB2B93121B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274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4012-D02C-4659-93AE-B93F4978E828}" type="datetimeFigureOut">
              <a:rPr lang="da-DK" smtClean="0"/>
              <a:pPr/>
              <a:t>31-08-2017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D53E-5E3B-4A6F-ADDC-BEB2B93121B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977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4012-D02C-4659-93AE-B93F4978E828}" type="datetimeFigureOut">
              <a:rPr lang="da-DK" smtClean="0"/>
              <a:pPr/>
              <a:t>31-08-2017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D53E-5E3B-4A6F-ADDC-BEB2B93121B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001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4012-D02C-4659-93AE-B93F4978E828}" type="datetimeFigureOut">
              <a:rPr lang="da-DK" smtClean="0"/>
              <a:pPr/>
              <a:t>31-08-2017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D53E-5E3B-4A6F-ADDC-BEB2B93121B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969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4012-D02C-4659-93AE-B93F4978E828}" type="datetimeFigureOut">
              <a:rPr lang="da-DK" smtClean="0"/>
              <a:pPr/>
              <a:t>31-08-2017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D53E-5E3B-4A6F-ADDC-BEB2B93121B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954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4012-D02C-4659-93AE-B93F4978E828}" type="datetimeFigureOut">
              <a:rPr lang="da-DK" smtClean="0"/>
              <a:pPr/>
              <a:t>31-08-2017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D53E-5E3B-4A6F-ADDC-BEB2B93121B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569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4012-D02C-4659-93AE-B93F4978E828}" type="datetimeFigureOut">
              <a:rPr lang="da-DK" smtClean="0"/>
              <a:pPr/>
              <a:t>31-08-2017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D53E-5E3B-4A6F-ADDC-BEB2B93121B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155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4012-D02C-4659-93AE-B93F4978E828}" type="datetimeFigureOut">
              <a:rPr lang="da-DK" smtClean="0"/>
              <a:pPr/>
              <a:t>31-08-2017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D53E-5E3B-4A6F-ADDC-BEB2B93121B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58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4012-D02C-4659-93AE-B93F4978E828}" type="datetimeFigureOut">
              <a:rPr lang="da-DK" smtClean="0"/>
              <a:pPr/>
              <a:t>31-08-2017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D53E-5E3B-4A6F-ADDC-BEB2B93121B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263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24012-D02C-4659-93AE-B93F4978E828}" type="datetimeFigureOut">
              <a:rPr lang="da-DK" smtClean="0"/>
              <a:pPr/>
              <a:t>31-08-2017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6D53E-5E3B-4A6F-ADDC-BEB2B93121B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178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ine.easj.dk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helpdesk.easj.d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onter.com/easj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ms.easj.d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ffice.easj.d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01418"/>
            <a:ext cx="1800199" cy="3311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759"/>
            <a:ext cx="9144000" cy="1470025"/>
          </a:xfrm>
        </p:spPr>
        <p:txBody>
          <a:bodyPr>
            <a:normAutofit/>
          </a:bodyPr>
          <a:lstStyle/>
          <a:p>
            <a:r>
              <a:rPr lang="da-DK" sz="3200" dirty="0" err="1" smtClean="0">
                <a:solidFill>
                  <a:srgbClr val="367068"/>
                </a:solidFill>
                <a:cs typeface="Gotham Medium" pitchFamily="50" charset="0"/>
              </a:rPr>
              <a:t>ErhvervsAkademi</a:t>
            </a:r>
            <a:r>
              <a:rPr lang="da-DK" sz="3200" dirty="0" smtClean="0">
                <a:solidFill>
                  <a:srgbClr val="367068"/>
                </a:solidFill>
                <a:cs typeface="Gotham Medium" pitchFamily="50" charset="0"/>
              </a:rPr>
              <a:t> Sjælland</a:t>
            </a:r>
            <a:endParaRPr lang="da-DK" sz="3200" dirty="0">
              <a:solidFill>
                <a:srgbClr val="367068"/>
              </a:solidFill>
              <a:cs typeface="MoolBoran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84712"/>
            <a:ext cx="9144000" cy="1752600"/>
          </a:xfrm>
        </p:spPr>
        <p:txBody>
          <a:bodyPr/>
          <a:lstStyle/>
          <a:p>
            <a:endParaRPr lang="da-DK" dirty="0"/>
          </a:p>
          <a:p>
            <a:r>
              <a:rPr lang="da-D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a-DK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 Efterår 2017</a:t>
            </a:r>
            <a:endParaRPr lang="da-DK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481"/>
            <a:ext cx="9144000" cy="20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1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95300"/>
            <a:ext cx="70104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4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solidFill>
                  <a:srgbClr val="367068"/>
                </a:solidFill>
                <a:cs typeface="Gotham Medium" pitchFamily="50" charset="0"/>
              </a:rPr>
              <a:t>Microsoft Imagine</a:t>
            </a:r>
            <a:endParaRPr lang="da-D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67128" cy="4525963"/>
          </a:xfrm>
        </p:spPr>
        <p:txBody>
          <a:bodyPr>
            <a:normAutofit/>
          </a:bodyPr>
          <a:lstStyle/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http://imagine.easj.dk/</a:t>
            </a:r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Diverse produkter fra Microsoft, til brug i undervisningen</a:t>
            </a:r>
          </a:p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Visual Studio, Visio, m.v.</a:t>
            </a:r>
          </a:p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Burde være sendt en mail fra Imagine til jeres skole-mailkonto</a:t>
            </a:r>
          </a:p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Mere information på de enkelte fag</a:t>
            </a:r>
          </a:p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Hed </a:t>
            </a:r>
            <a:r>
              <a:rPr lang="da-DK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Dreamspark</a:t>
            </a:r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før…</a:t>
            </a:r>
            <a:endParaRPr lang="da-DK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0" y="6147965"/>
            <a:ext cx="9143995" cy="73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41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>
                <a:solidFill>
                  <a:srgbClr val="367068"/>
                </a:solidFill>
              </a:rPr>
              <a:t>Hvor skal </a:t>
            </a:r>
            <a:r>
              <a:rPr lang="da-DK" sz="2800" dirty="0" smtClean="0">
                <a:solidFill>
                  <a:srgbClr val="367068"/>
                </a:solidFill>
              </a:rPr>
              <a:t>man </a:t>
            </a:r>
            <a:r>
              <a:rPr lang="da-DK" sz="2800" dirty="0">
                <a:solidFill>
                  <a:srgbClr val="367068"/>
                </a:solidFill>
              </a:rPr>
              <a:t>henvende sig ved fejl</a:t>
            </a:r>
            <a:r>
              <a:rPr lang="da-DK" sz="2800" dirty="0" smtClean="0">
                <a:solidFill>
                  <a:srgbClr val="367068"/>
                </a:solidFill>
              </a:rPr>
              <a:t>?</a:t>
            </a:r>
            <a:endParaRPr lang="da-DK" sz="2800" dirty="0">
              <a:solidFill>
                <a:srgbClr val="36706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Studiekammerat</a:t>
            </a:r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Det kan være din sidemand kan hjælpe med at løse problemet</a:t>
            </a:r>
          </a:p>
          <a:p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Undervisere </a:t>
            </a:r>
            <a:b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 nulstille adgangskode, henvise til UMS &amp; vejledninger</a:t>
            </a:r>
          </a:p>
          <a:p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Studieadministration </a:t>
            </a:r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 </a:t>
            </a:r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nulstille </a:t>
            </a:r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adgangskode, henvise </a:t>
            </a:r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til UMS &amp; </a:t>
            </a:r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vejledninger</a:t>
            </a:r>
            <a:endParaRPr lang="da-D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Helpdesk</a:t>
            </a:r>
            <a:r>
              <a:rPr lang="da-D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</a:t>
            </a:r>
            <a:endParaRPr lang="da-D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0" y="6147965"/>
            <a:ext cx="9143995" cy="73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47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759"/>
            <a:ext cx="9144000" cy="1470025"/>
          </a:xfrm>
        </p:spPr>
        <p:txBody>
          <a:bodyPr>
            <a:normAutofit/>
          </a:bodyPr>
          <a:lstStyle/>
          <a:p>
            <a:r>
              <a:rPr lang="da-DK" sz="3200">
                <a:solidFill>
                  <a:srgbClr val="367068"/>
                </a:solidFill>
                <a:cs typeface="Gotham Medium" pitchFamily="50" charset="0"/>
              </a:rPr>
              <a:t>ErhvervsAkademi Sjælland</a:t>
            </a:r>
            <a:endParaRPr lang="da-DK" sz="3200" dirty="0">
              <a:solidFill>
                <a:srgbClr val="367068"/>
              </a:solidFill>
              <a:cs typeface="MoolBoran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481"/>
            <a:ext cx="9144000" cy="209279"/>
          </a:xfrm>
          <a:prstGeom prst="rect">
            <a:avLst/>
          </a:prstGeom>
        </p:spPr>
      </p:pic>
      <p:sp>
        <p:nvSpPr>
          <p:cNvPr id="6" name="Undertitel 5"/>
          <p:cNvSpPr>
            <a:spLocks noGrp="1"/>
          </p:cNvSpPr>
          <p:nvPr>
            <p:ph type="subTitle" idx="1"/>
          </p:nvPr>
        </p:nvSpPr>
        <p:spPr>
          <a:xfrm>
            <a:off x="611560" y="3140968"/>
            <a:ext cx="7992888" cy="1752600"/>
          </a:xfrm>
        </p:spPr>
        <p:txBody>
          <a:bodyPr>
            <a:normAutofit/>
          </a:bodyPr>
          <a:lstStyle/>
          <a:p>
            <a:r>
              <a:rPr lang="da-DK" sz="7200" b="1" dirty="0">
                <a:solidFill>
                  <a:schemeClr val="tx1"/>
                </a:solidFill>
                <a:hlinkClick r:id="rId4"/>
              </a:rPr>
              <a:t>h</a:t>
            </a:r>
            <a:r>
              <a:rPr lang="da-DK" sz="7200" b="1" dirty="0" smtClean="0">
                <a:solidFill>
                  <a:schemeClr val="tx1"/>
                </a:solidFill>
                <a:hlinkClick r:id="rId4"/>
              </a:rPr>
              <a:t>elpdesk.easj.dk</a:t>
            </a:r>
            <a:endParaRPr lang="da-DK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solidFill>
                  <a:srgbClr val="367068"/>
                </a:solidFill>
              </a:rPr>
              <a:t>NETVÆRK</a:t>
            </a:r>
            <a:endParaRPr lang="da-DK" sz="2800" dirty="0">
              <a:solidFill>
                <a:srgbClr val="36706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78059" cy="4525963"/>
          </a:xfrm>
        </p:spPr>
        <p:txBody>
          <a:bodyPr>
            <a:normAutofit/>
          </a:bodyPr>
          <a:lstStyle/>
          <a:p>
            <a: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EASJ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Åbent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Din </a:t>
            </a:r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enhed skal benytte DHCP for både IP-adresse og </a:t>
            </a:r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DNS-servere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Åbn browser, indtast brugernavn og </a:t>
            </a:r>
            <a:r>
              <a:rPr lang="da-DK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adgangs-kode</a:t>
            </a:r>
            <a:endParaRPr lang="da-DK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Brugernavn: UNI-login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Adgangskode:</a:t>
            </a:r>
          </a:p>
          <a:p>
            <a:pPr lvl="1"/>
            <a:r>
              <a:rPr lang="da-DK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Password[4 </a:t>
            </a:r>
            <a:r>
              <a:rPr lang="da-DK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sidste </a:t>
            </a:r>
            <a:r>
              <a:rPr lang="da-DK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cpr-cifre]</a:t>
            </a:r>
            <a:endParaRPr lang="da-DK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a-D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0" y="6147965"/>
            <a:ext cx="9143995" cy="73741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788024" y="1627564"/>
            <a:ext cx="38987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 smtClean="0">
                <a:solidFill>
                  <a:srgbClr val="00B050"/>
                </a:solidFill>
              </a:rPr>
              <a:t>EASJ-SECURE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Sikkert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Læs vejledning på </a:t>
            </a:r>
            <a:r>
              <a:rPr lang="da-DK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helpdesk</a:t>
            </a:r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-website</a:t>
            </a:r>
          </a:p>
          <a:p>
            <a:endParaRPr lang="da-D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60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0" y="6147965"/>
            <a:ext cx="9143995" cy="737419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980728"/>
            <a:ext cx="7217498" cy="4032448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5796136" y="4149080"/>
            <a:ext cx="1584176" cy="7200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3576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solidFill>
                  <a:srgbClr val="367068"/>
                </a:solidFill>
              </a:rPr>
              <a:t>Vigtigste systemer</a:t>
            </a:r>
            <a:endParaRPr lang="da-DK" sz="2800" dirty="0">
              <a:solidFill>
                <a:srgbClr val="36706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Helpdesk</a:t>
            </a:r>
            <a:endParaRPr lang="da-DK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Fronter</a:t>
            </a:r>
          </a:p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UMS – Selvbetjeningsløsning</a:t>
            </a:r>
          </a:p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Microsoft Office 365 – herunder din skole e-mail</a:t>
            </a:r>
          </a:p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EASJ </a:t>
            </a:r>
            <a:r>
              <a:rPr lang="da-DK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</a:t>
            </a:r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Microsoft </a:t>
            </a:r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Imagine</a:t>
            </a:r>
          </a:p>
          <a:p>
            <a:r>
              <a:rPr lang="da-DK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WiseFlow</a:t>
            </a:r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(først aktuelt senere)</a:t>
            </a:r>
          </a:p>
          <a:p>
            <a:endParaRPr lang="da-D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0" y="6147965"/>
            <a:ext cx="9143995" cy="73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98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solidFill>
                  <a:srgbClr val="367068"/>
                </a:solidFill>
                <a:cs typeface="Gotham Medium" pitchFamily="50" charset="0"/>
              </a:rPr>
              <a:t>Fronter</a:t>
            </a:r>
            <a:endParaRPr lang="da-D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767" y="1548420"/>
            <a:ext cx="8229600" cy="4525963"/>
          </a:xfrm>
        </p:spPr>
        <p:txBody>
          <a:bodyPr>
            <a:normAutofit/>
          </a:bodyPr>
          <a:lstStyle/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https://fronter.com/easj/</a:t>
            </a:r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Eget ”rum” for klassen</a:t>
            </a:r>
          </a:p>
          <a:p>
            <a:r>
              <a:rPr lang="da-DK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(Link til) materialer for fag</a:t>
            </a:r>
          </a:p>
          <a:p>
            <a:r>
              <a:rPr lang="da-DK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Registrér dit mobilnummer</a:t>
            </a:r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</a:t>
            </a:r>
            <a:endParaRPr lang="da-DK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0" y="6147965"/>
            <a:ext cx="9143995" cy="73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20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solidFill>
                  <a:srgbClr val="367068"/>
                </a:solidFill>
                <a:cs typeface="Gotham Medium" pitchFamily="50" charset="0"/>
              </a:rPr>
              <a:t>UMS - Selvbetjening</a:t>
            </a:r>
            <a:endParaRPr lang="da-D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767" y="1548420"/>
            <a:ext cx="8229600" cy="4525963"/>
          </a:xfrm>
        </p:spPr>
        <p:txBody>
          <a:bodyPr>
            <a:normAutofit/>
          </a:bodyPr>
          <a:lstStyle/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https://ums.easj.dk/</a:t>
            </a:r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Registrér dit mobilnummer</a:t>
            </a:r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</a:t>
            </a:r>
          </a:p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Her kan du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Ændre adgangskode til vores systemer (trådløst netværk, osv.), </a:t>
            </a:r>
            <a:r>
              <a:rPr lang="da-DK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</a:t>
            </a:r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-login (Fronter, osv.) og Office365 (</a:t>
            </a:r>
            <a:r>
              <a:rPr lang="da-DK" sz="2000" dirty="0" smtClean="0">
                <a:solidFill>
                  <a:srgbClr val="FF0000"/>
                </a:solidFill>
              </a:rPr>
              <a:t>NB! Nulstilling af </a:t>
            </a:r>
            <a:r>
              <a:rPr lang="da-DK" sz="2000" dirty="0" err="1" smtClean="0">
                <a:solidFill>
                  <a:srgbClr val="FF0000"/>
                </a:solidFill>
              </a:rPr>
              <a:t>uni</a:t>
            </a:r>
            <a:r>
              <a:rPr lang="da-DK" sz="2000" dirty="0" smtClean="0">
                <a:solidFill>
                  <a:srgbClr val="FF0000"/>
                </a:solidFill>
              </a:rPr>
              <a:t>-login og Office365 kan tage op til 15 minutter)</a:t>
            </a:r>
            <a:endParaRPr lang="da-DK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Nulstille adgangskode ved at sende SMS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dit skema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oversigt over dit fravær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dine karakterer</a:t>
            </a:r>
          </a:p>
          <a:p>
            <a:pPr marL="0" indent="0">
              <a:buNone/>
            </a:pPr>
            <a:endParaRPr lang="da-D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0" y="6147965"/>
            <a:ext cx="9143995" cy="73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70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solidFill>
                  <a:srgbClr val="367068"/>
                </a:solidFill>
                <a:cs typeface="Gotham Medium" pitchFamily="50" charset="0"/>
              </a:rPr>
              <a:t>Microsoft Office 365</a:t>
            </a:r>
            <a:endParaRPr lang="da-D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https://office.easj.dk/</a:t>
            </a:r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Office på nettet</a:t>
            </a:r>
            <a:endParaRPr lang="da-DK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Gratis Office til din PC/MAC mens man er studerende</a:t>
            </a:r>
          </a:p>
          <a:p>
            <a:pPr marL="400050" lvl="1" indent="0">
              <a:buNone/>
            </a:pPr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(op til 5 PC/MAC og 5 mobile enheder)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Studerende kan se skema i Office365-kalenderen</a:t>
            </a:r>
            <a:endParaRPr lang="da-D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 synkronisere med smartphone/tablet</a:t>
            </a:r>
            <a:endParaRPr lang="da-D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1TB lagerplads </a:t>
            </a:r>
            <a:r>
              <a:rPr lang="da-DK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OneDrive</a:t>
            </a:r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Business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din skole e-mail – her kommer alle vigtige beskeder </a:t>
            </a:r>
            <a:r>
              <a:rPr lang="da-DK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fx </a:t>
            </a:r>
            <a:r>
              <a:rPr lang="da-DK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eksamenstidspunkter </a:t>
            </a:r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0" y="6147965"/>
            <a:ext cx="9143995" cy="73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449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solidFill>
                  <a:srgbClr val="367068"/>
                </a:solidFill>
                <a:cs typeface="Gotham Medium" pitchFamily="50" charset="0"/>
              </a:rPr>
              <a:t>EASJ </a:t>
            </a:r>
            <a:r>
              <a:rPr lang="da-DK" sz="2800" dirty="0" err="1" smtClean="0">
                <a:solidFill>
                  <a:srgbClr val="367068"/>
                </a:solidFill>
                <a:cs typeface="Gotham Medium" pitchFamily="50" charset="0"/>
              </a:rPr>
              <a:t>App</a:t>
            </a:r>
            <a:endParaRPr lang="da-DK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0" y="6147965"/>
            <a:ext cx="9143995" cy="737419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/>
          </a:bodyPr>
          <a:lstStyle/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Fås til Windows Phone/Mobile, Android og </a:t>
            </a:r>
            <a:r>
              <a:rPr lang="da-DK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iOS</a:t>
            </a:r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Nyheder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Skema</a:t>
            </a:r>
          </a:p>
          <a:p>
            <a:pPr lvl="1"/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Lektier</a:t>
            </a:r>
          </a:p>
          <a:p>
            <a:pPr lvl="1"/>
            <a:r>
              <a:rPr lang="da-D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Mine </a:t>
            </a:r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informationer</a:t>
            </a:r>
            <a:endParaRPr lang="da-D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Fraværsregistrering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Skift password</a:t>
            </a:r>
          </a:p>
          <a:p>
            <a:pPr lvl="1"/>
            <a:r>
              <a:rPr lang="da-DK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Karakterer</a:t>
            </a:r>
          </a:p>
          <a:p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Søg på ”Erhvervsakademi Sjælland”</a:t>
            </a:r>
            <a:endParaRPr lang="da-DK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a-DK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a-DK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a-DK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204864"/>
            <a:ext cx="202421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85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BD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366</Words>
  <Application>Microsoft Office PowerPoint</Application>
  <PresentationFormat>Skærmshow (4:3)</PresentationFormat>
  <Paragraphs>93</Paragraphs>
  <Slides>12</Slides>
  <Notes>11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Gotham Medium</vt:lpstr>
      <vt:lpstr>MoolBoran</vt:lpstr>
      <vt:lpstr>Office Theme</vt:lpstr>
      <vt:lpstr>ErhvervsAkademi Sjælland</vt:lpstr>
      <vt:lpstr>ErhvervsAkademi Sjælland</vt:lpstr>
      <vt:lpstr>NETVÆRK</vt:lpstr>
      <vt:lpstr>PowerPoint-præsentation</vt:lpstr>
      <vt:lpstr>Vigtigste systemer</vt:lpstr>
      <vt:lpstr>Fronter</vt:lpstr>
      <vt:lpstr>UMS - Selvbetjening</vt:lpstr>
      <vt:lpstr>Microsoft Office 365</vt:lpstr>
      <vt:lpstr>EASJ App</vt:lpstr>
      <vt:lpstr>PowerPoint-præsentation</vt:lpstr>
      <vt:lpstr>Microsoft Imagine</vt:lpstr>
      <vt:lpstr>Hvor skal man henvende sig ved fejl?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Per Laursen</cp:lastModifiedBy>
  <cp:revision>114</cp:revision>
  <dcterms:created xsi:type="dcterms:W3CDTF">2012-08-28T10:08:52Z</dcterms:created>
  <dcterms:modified xsi:type="dcterms:W3CDTF">2017-08-31T06:12:06Z</dcterms:modified>
</cp:coreProperties>
</file>